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60" r:id="rId1"/>
  </p:sldMasterIdLst>
  <p:sldIdLst>
    <p:sldId id="256" r:id="rId2"/>
    <p:sldId id="257" r:id="rId3"/>
    <p:sldId id="259" r:id="rId4"/>
    <p:sldId id="261" r:id="rId5"/>
    <p:sldId id="260" r:id="rId6"/>
    <p:sldId id="262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007533" y="0"/>
            <a:ext cx="7934348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8941881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11808" y="3428998"/>
            <a:ext cx="5518066" cy="2268559"/>
          </a:xfrm>
        </p:spPr>
        <p:txBody>
          <a:bodyPr anchor="t">
            <a:normAutofit/>
          </a:bodyPr>
          <a:lstStyle>
            <a:lvl1pPr algn="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72274" y="2268786"/>
            <a:ext cx="5357600" cy="1160213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B3A824-1A51-4B26-AD58-A6D8E14F6C04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 rIns="45720"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2191282" y="3262852"/>
            <a:ext cx="4156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4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24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125109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5" name="Rectangle 1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>
            <a:off x="2194236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4091" cy="1077229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7E33E-8B18-4087-B112-809917729534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906590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TextBox 8"/>
          <p:cNvSpPr txBox="1"/>
          <p:nvPr/>
        </p:nvSpPr>
        <p:spPr>
          <a:xfrm rot="5400000">
            <a:off x="10337141" y="416061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39380" y="805818"/>
            <a:ext cx="1326519" cy="524412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608751" y="970410"/>
            <a:ext cx="6466903" cy="5079534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3FFE419-2371-464F-8239-3959401C3561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01449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D162C4-EDD9-4389-A98B-B87ECEA2A81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2194943" y="641225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57476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5" name="Rectangle 24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TextBox 10"/>
          <p:cNvSpPr txBox="1"/>
          <p:nvPr/>
        </p:nvSpPr>
        <p:spPr>
          <a:xfrm>
            <a:off x="2191843" y="296258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3147254"/>
            <a:ext cx="7956560" cy="1424746"/>
          </a:xfrm>
        </p:spPr>
        <p:txBody>
          <a:bodyPr anchor="t">
            <a:normAutofit/>
          </a:bodyPr>
          <a:lstStyle>
            <a:lvl1pPr algn="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968" y="2268786"/>
            <a:ext cx="7791931" cy="878468"/>
          </a:xfrm>
        </p:spPr>
        <p:txBody>
          <a:bodyPr tIns="0" anchor="b">
            <a:norm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5059C3-6A89-4494-99FF-5A4D6FFD50E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26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7" name="Rectangle 26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7"/>
            <a:ext cx="7950984" cy="1081705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605374" y="2052116"/>
            <a:ext cx="3891960" cy="399782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66636" y="2052114"/>
            <a:ext cx="3894222" cy="39978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954B2F-12DE-47F5-8894-472B206D2E1E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2196172" y="641223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7442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1" name="Rectangle 20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TextBox 11"/>
          <p:cNvSpPr txBox="1"/>
          <p:nvPr/>
        </p:nvSpPr>
        <p:spPr>
          <a:xfrm>
            <a:off x="2193650" y="636424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09873" y="805818"/>
            <a:ext cx="7956560" cy="1078348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09285" y="2052115"/>
            <a:ext cx="3896467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609285" y="2851331"/>
            <a:ext cx="3893623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66634" y="2052115"/>
            <a:ext cx="3899798" cy="713818"/>
          </a:xfr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2200" b="0" cap="none" baseline="0">
                <a:solidFill>
                  <a:schemeClr val="accent6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66635" y="2851331"/>
            <a:ext cx="3899798" cy="307143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30E46F-7819-4ACF-B48B-48222C2ACC88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877955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FAF3416-4057-4DAA-829D-4CA07428D088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2196172" y="641226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40775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Rectangle 12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1D9284-D300-4297-87F7-E791DCC15DB1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19730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TextBox 9"/>
          <p:cNvSpPr txBox="1"/>
          <p:nvPr/>
        </p:nvSpPr>
        <p:spPr>
          <a:xfrm>
            <a:off x="1554154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0323" y="1282451"/>
            <a:ext cx="2664361" cy="1903241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20154" y="805818"/>
            <a:ext cx="5446278" cy="5244126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6154"/>
            <a:ext cx="2664361" cy="2386397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7D525BB-DA17-4BA0-B3C8-3AC3ABC827E6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59238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/>
          <p:cNvSpPr/>
          <p:nvPr/>
        </p:nvSpPr>
        <p:spPr>
          <a:xfrm>
            <a:off x="1004479" y="0"/>
            <a:ext cx="10372316" cy="6858000"/>
          </a:xfrm>
          <a:prstGeom prst="rect">
            <a:avLst/>
          </a:prstGeom>
          <a:solidFill>
            <a:schemeClr val="bg2">
              <a:alpha val="9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0" name="Rectangle 19"/>
          <p:cNvSpPr/>
          <p:nvPr/>
        </p:nvSpPr>
        <p:spPr>
          <a:xfrm>
            <a:off x="11377328" y="0"/>
            <a:ext cx="27432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47062" y="3229"/>
            <a:ext cx="4629734" cy="6858000"/>
          </a:xfrm>
          <a:solidFill>
            <a:schemeClr val="tx1">
              <a:alpha val="10000"/>
            </a:schemeClr>
          </a:solidFill>
          <a:ln w="9525" cap="sq">
            <a:noFill/>
            <a:miter lim="800000"/>
          </a:ln>
          <a:effectLst/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554686" y="1127550"/>
            <a:ext cx="4156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1800" dirty="0">
                <a:solidFill>
                  <a:schemeClr val="accent6"/>
                </a:solidFill>
                <a:latin typeface="Wingdings 3" panose="05040102010807070707" pitchFamily="18" charset="2"/>
              </a:rPr>
              <a:t>z</a:t>
            </a:r>
            <a:endParaRPr lang="en-US" sz="1000" dirty="0">
              <a:solidFill>
                <a:schemeClr val="accent6"/>
              </a:solidFill>
              <a:latin typeface="MS Shell Dlg 2" panose="020B060403050404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71241" y="1282452"/>
            <a:ext cx="3970986" cy="1900473"/>
          </a:xfrm>
        </p:spPr>
        <p:txBody>
          <a:bodyPr anchor="b">
            <a:normAutofit/>
          </a:bodyPr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970322" y="3182928"/>
            <a:ext cx="3971874" cy="2386394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6C4C9A-3960-41CF-A4E9-2A8FB932454B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48023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3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1794" y="2105202"/>
            <a:ext cx="9360205" cy="4752798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9867" cy="68580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0" y="0"/>
            <a:ext cx="964174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611808" y="808056"/>
            <a:ext cx="7958331" cy="10772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73599" y="2052116"/>
            <a:ext cx="7796540" cy="39978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-810065" y="5270604"/>
            <a:ext cx="2662729" cy="182880"/>
          </a:xfrm>
          <a:prstGeom prst="rect">
            <a:avLst/>
          </a:prstGeom>
        </p:spPr>
        <p:txBody>
          <a:bodyPr vert="horz" lIns="91440" tIns="18288" rIns="91440" bIns="45720" rtlCol="0" anchor="t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fld id="{3CBC1C18-307B-4F68-A007-B5B542270E8D}" type="datetimeFigureOut">
              <a:rPr lang="en-US" smtClean="0"/>
              <a:t>6/10/2020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-2237130" y="3661144"/>
            <a:ext cx="5885352" cy="179176"/>
          </a:xfrm>
          <a:prstGeom prst="rect">
            <a:avLst/>
          </a:prstGeom>
        </p:spPr>
        <p:txBody>
          <a:bodyPr vert="horz" lIns="91440" tIns="45720" rIns="91440" bIns="18288" rtlCol="0" anchor="b"/>
          <a:lstStyle>
            <a:lvl1pPr algn="r">
              <a:defRPr sz="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8407" y="164592"/>
            <a:ext cx="636727" cy="322851"/>
          </a:xfrm>
          <a:prstGeom prst="rect">
            <a:avLst/>
          </a:prstGeom>
        </p:spPr>
        <p:txBody>
          <a:bodyPr vert="horz" lIns="91440" tIns="45720" rIns="45720" bIns="45720" rtlCol="0" anchor="ctr"/>
          <a:lstStyle>
            <a:lvl1pPr algn="r">
              <a:defRPr sz="18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57" name="Rectangle 56"/>
          <p:cNvSpPr/>
          <p:nvPr/>
        </p:nvSpPr>
        <p:spPr>
          <a:xfrm>
            <a:off x="962042" y="0"/>
            <a:ext cx="45719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405126281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3400" b="0" i="0" kern="1200" cap="none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3444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7953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800" kern="120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2588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70973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400" kern="120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17328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642616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3108960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575304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4041648" indent="-338328" algn="l" defTabSz="914400" rtl="0" eaLnBrk="1" latinLnBrk="0" hangingPunct="1">
        <a:lnSpc>
          <a:spcPct val="120000"/>
        </a:lnSpc>
        <a:spcBef>
          <a:spcPts val="500"/>
        </a:spcBef>
        <a:spcAft>
          <a:spcPts val="600"/>
        </a:spcAft>
        <a:buClr>
          <a:schemeClr val="accent6"/>
        </a:buClr>
        <a:buSzPct val="90000"/>
        <a:buFont typeface="Wingdings" panose="05000000000000000000" pitchFamily="2" charset="2"/>
        <a:buChar char="§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29E46D-CA9C-4ABA-99D4-398B7BC2C8F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230819" y="454979"/>
            <a:ext cx="11105965" cy="2268559"/>
          </a:xfrm>
        </p:spPr>
        <p:txBody>
          <a:bodyPr>
            <a:noAutofit/>
          </a:bodyPr>
          <a:lstStyle/>
          <a:p>
            <a:pPr algn="ctr"/>
            <a:r>
              <a:rPr lang="en-US" sz="3600" b="1" dirty="0">
                <a:solidFill>
                  <a:srgbClr val="92D050"/>
                </a:solidFill>
                <a:latin typeface="Bodoni MT" panose="02070603080606020203" pitchFamily="18" charset="0"/>
              </a:rPr>
              <a:t>The Gun Debate: Are Gun Laws</a:t>
            </a:r>
            <a:br>
              <a:rPr lang="en-US" sz="3600" b="1" dirty="0">
                <a:solidFill>
                  <a:srgbClr val="92D050"/>
                </a:solidFill>
                <a:latin typeface="Bodoni MT" panose="02070603080606020203" pitchFamily="18" charset="0"/>
              </a:rPr>
            </a:br>
            <a:r>
              <a:rPr lang="en-AU" sz="3600" b="1" dirty="0">
                <a:solidFill>
                  <a:srgbClr val="92D050"/>
                </a:solidFill>
                <a:latin typeface="Bodoni MT" panose="02070603080606020203" pitchFamily="18" charset="0"/>
              </a:rPr>
              <a:t>Effective at reducing Gun</a:t>
            </a:r>
            <a:br>
              <a:rPr lang="en-AU" sz="3600" b="1" dirty="0">
                <a:solidFill>
                  <a:srgbClr val="92D050"/>
                </a:solidFill>
                <a:latin typeface="Bodoni MT" panose="02070603080606020203" pitchFamily="18" charset="0"/>
              </a:rPr>
            </a:br>
            <a:r>
              <a:rPr lang="en-AU" sz="3600" b="1" dirty="0">
                <a:solidFill>
                  <a:srgbClr val="92D050"/>
                </a:solidFill>
                <a:latin typeface="Bodoni MT" panose="02070603080606020203" pitchFamily="18" charset="0"/>
              </a:rPr>
              <a:t>Violence?</a:t>
            </a:r>
            <a:endParaRPr lang="en-AU" sz="3600" dirty="0">
              <a:solidFill>
                <a:srgbClr val="92D050"/>
              </a:solidFill>
              <a:latin typeface="Bodoni MT" panose="02070603080606020203" pitchFamily="18" charset="0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018068-3999-4331-972B-88CBB5DAB99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379216" y="3053920"/>
            <a:ext cx="6525088" cy="2716566"/>
          </a:xfrm>
        </p:spPr>
        <p:txBody>
          <a:bodyPr>
            <a:normAutofit fontScale="92500"/>
          </a:bodyPr>
          <a:lstStyle/>
          <a:p>
            <a:pPr algn="just"/>
            <a:r>
              <a:rPr lang="en-US" sz="4800" dirty="0">
                <a:solidFill>
                  <a:srgbClr val="92D050"/>
                </a:solidFill>
                <a:latin typeface="Bodoni MT" panose="02070603080606020203" pitchFamily="18" charset="0"/>
              </a:rPr>
              <a:t>Motivation:</a:t>
            </a:r>
            <a:r>
              <a:rPr lang="en-US" sz="4800" dirty="0">
                <a:solidFill>
                  <a:srgbClr val="008675"/>
                </a:solidFill>
                <a:latin typeface="Bodoni MT" panose="02070603080606020203" pitchFamily="18" charset="0"/>
              </a:rPr>
              <a:t> </a:t>
            </a:r>
            <a:r>
              <a:rPr lang="en-US" sz="2400" b="1" dirty="0">
                <a:solidFill>
                  <a:srgbClr val="FFC000"/>
                </a:solidFill>
                <a:latin typeface="Bodoni MT" panose="02070603080606020203" pitchFamily="18" charset="0"/>
              </a:rPr>
              <a:t>The fact that Australia has almost negligible rates of gun violence since the gun laws were implemented here , got me thinking is there a need for new gun law reforms in USA since they have not been able to control the growth of gun violence</a:t>
            </a:r>
          </a:p>
        </p:txBody>
      </p:sp>
    </p:spTree>
    <p:extLst>
      <p:ext uri="{BB962C8B-B14F-4D97-AF65-F5344CB8AC3E}">
        <p14:creationId xmlns:p14="http://schemas.microsoft.com/office/powerpoint/2010/main" val="793676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0D0BC33F-B1C6-4F30-8A01-FC2862BF85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7564" y="-1"/>
            <a:ext cx="6263578" cy="686087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6AB518F-9D65-496C-BB06-F6233E1CFB9F}"/>
              </a:ext>
            </a:extLst>
          </p:cNvPr>
          <p:cNvSpPr txBox="1"/>
          <p:nvPr/>
        </p:nvSpPr>
        <p:spPr>
          <a:xfrm>
            <a:off x="5637320" y="2974019"/>
            <a:ext cx="914400" cy="914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AU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4E1723-0D50-483E-AF55-90EBCCBEE067}"/>
              </a:ext>
            </a:extLst>
          </p:cNvPr>
          <p:cNvSpPr txBox="1"/>
          <p:nvPr/>
        </p:nvSpPr>
        <p:spPr>
          <a:xfrm>
            <a:off x="7311142" y="10434"/>
            <a:ext cx="4043398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800" dirty="0">
                <a:latin typeface="Bodoni MT" panose="02070603080606020203" pitchFamily="18" charset="0"/>
              </a:rPr>
              <a:t>IDEAS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1) Type of Visualizations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      </a:t>
            </a:r>
            <a:r>
              <a:rPr lang="en-AU" sz="2200" dirty="0" err="1">
                <a:solidFill>
                  <a:srgbClr val="FFC000"/>
                </a:solidFill>
                <a:latin typeface="Bodoni MT" panose="02070603080606020203" pitchFamily="18" charset="0"/>
              </a:rPr>
              <a:t>i</a:t>
            </a:r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) Bar Graph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      ii) Choropleth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      iii) Bubble Graph</a:t>
            </a:r>
          </a:p>
          <a:p>
            <a:endParaRPr lang="en-AU" sz="2200" dirty="0">
              <a:solidFill>
                <a:srgbClr val="FFC000"/>
              </a:solidFill>
              <a:latin typeface="Bodoni MT" panose="02070603080606020203" pitchFamily="18" charset="0"/>
            </a:endParaRP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2) Data sets required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      </a:t>
            </a:r>
            <a:r>
              <a:rPr lang="en-AU" sz="2200" dirty="0" err="1">
                <a:solidFill>
                  <a:srgbClr val="FFC000"/>
                </a:solidFill>
                <a:latin typeface="Bodoni MT" panose="02070603080606020203" pitchFamily="18" charset="0"/>
              </a:rPr>
              <a:t>i</a:t>
            </a:r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) Gun violence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      ii) Population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      iii) USA spatial data</a:t>
            </a:r>
          </a:p>
          <a:p>
            <a:endParaRPr lang="en-AU" sz="2200" dirty="0">
              <a:solidFill>
                <a:srgbClr val="FFC000"/>
              </a:solidFill>
              <a:latin typeface="Bodoni MT" panose="02070603080606020203" pitchFamily="18" charset="0"/>
            </a:endParaRP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3) Information Imparted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      </a:t>
            </a:r>
            <a:r>
              <a:rPr lang="en-AU" sz="2200" dirty="0" err="1">
                <a:solidFill>
                  <a:srgbClr val="FFC000"/>
                </a:solidFill>
                <a:latin typeface="Bodoni MT" panose="02070603080606020203" pitchFamily="18" charset="0"/>
              </a:rPr>
              <a:t>i</a:t>
            </a:r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) States and their level of violence 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      ii) Strictness of laws 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      iii)Categories of incidents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      iv)Percentage of Accidents.</a:t>
            </a:r>
          </a:p>
          <a:p>
            <a:r>
              <a:rPr lang="en-AU" sz="2200" dirty="0">
                <a:solidFill>
                  <a:srgbClr val="FFC000"/>
                </a:solidFill>
                <a:latin typeface="Bodoni MT" panose="02070603080606020203" pitchFamily="18" charset="0"/>
              </a:rPr>
              <a:t>     </a:t>
            </a:r>
          </a:p>
          <a:p>
            <a:endParaRPr lang="en-AU" dirty="0">
              <a:solidFill>
                <a:srgbClr val="FFC00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6080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B409EB29-5BDB-4D9C-9DCC-14FC7E5692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23038" y="0"/>
            <a:ext cx="6288103" cy="6772484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F195B63F-FE6F-420D-B8D8-067BBB126AEE}"/>
              </a:ext>
            </a:extLst>
          </p:cNvPr>
          <p:cNvSpPr/>
          <p:nvPr/>
        </p:nvSpPr>
        <p:spPr>
          <a:xfrm>
            <a:off x="7311141" y="0"/>
            <a:ext cx="4087787" cy="32008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latin typeface="Bodoni MT" panose="02070603080606020203" pitchFamily="18" charset="0"/>
              </a:rPr>
              <a:t>Sheet 2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1) Navigation Bar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 </a:t>
            </a:r>
            <a:r>
              <a:rPr lang="en-AU" dirty="0" err="1">
                <a:solidFill>
                  <a:srgbClr val="FFC000"/>
                </a:solidFill>
                <a:latin typeface="Bodoni MT" panose="02070603080606020203" pitchFamily="18" charset="0"/>
              </a:rPr>
              <a:t>i</a:t>
            </a:r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) Choropleth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 ii) Bar Chart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 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2) Choropleth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&gt; User has the option to select Year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&gt; Incidents per 100K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</a:t>
            </a:r>
          </a:p>
          <a:p>
            <a:endParaRPr lang="en-AU" dirty="0">
              <a:solidFill>
                <a:srgbClr val="FFC00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87169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FE192A5-8815-441D-8854-4B1080EBA48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4970" y="0"/>
            <a:ext cx="6296172" cy="677629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8910B71-586C-4962-A0AF-B4EF7E4BBF49}"/>
              </a:ext>
            </a:extLst>
          </p:cNvPr>
          <p:cNvSpPr/>
          <p:nvPr/>
        </p:nvSpPr>
        <p:spPr>
          <a:xfrm>
            <a:off x="7389182" y="72498"/>
            <a:ext cx="3991991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latin typeface="Bodoni MT" panose="02070603080606020203" pitchFamily="18" charset="0"/>
              </a:rPr>
              <a:t>Sheet 2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3) Bar Graph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&gt; User has the option to select Year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&gt; Categories of Gun violence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</a:t>
            </a:r>
          </a:p>
        </p:txBody>
      </p:sp>
    </p:spTree>
    <p:extLst>
      <p:ext uri="{BB962C8B-B14F-4D97-AF65-F5344CB8AC3E}">
        <p14:creationId xmlns:p14="http://schemas.microsoft.com/office/powerpoint/2010/main" val="3510796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9899BA8F-74B5-42A3-B019-073359FA94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7046" y="0"/>
            <a:ext cx="6274096" cy="7001385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4C1383B-B5F4-4B7C-916F-FD283BE68287}"/>
              </a:ext>
            </a:extLst>
          </p:cNvPr>
          <p:cNvSpPr/>
          <p:nvPr/>
        </p:nvSpPr>
        <p:spPr>
          <a:xfrm>
            <a:off x="7311142" y="0"/>
            <a:ext cx="4070031" cy="40318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latin typeface="Bodoni MT" panose="02070603080606020203" pitchFamily="18" charset="0"/>
              </a:rPr>
              <a:t>Sheet 3</a:t>
            </a:r>
          </a:p>
          <a:p>
            <a:r>
              <a:rPr lang="en-AU" b="1" u="sng" dirty="0">
                <a:solidFill>
                  <a:srgbClr val="FFC000"/>
                </a:solidFill>
                <a:latin typeface="Bodoni MT" panose="02070603080606020203" pitchFamily="18" charset="0"/>
              </a:rPr>
              <a:t>Window 1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1) Incidents per 100K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&gt; User has the option to select Year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    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2)Level of Strictness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&gt; By clicking on the check box    </a:t>
            </a:r>
          </a:p>
          <a:p>
            <a:endParaRPr lang="en-AU" dirty="0">
              <a:solidFill>
                <a:srgbClr val="FFC000"/>
              </a:solidFill>
              <a:latin typeface="Bodoni MT" panose="02070603080606020203" pitchFamily="18" charset="0"/>
            </a:endParaRPr>
          </a:p>
          <a:p>
            <a:r>
              <a:rPr lang="en-AU" b="1" u="sng" dirty="0">
                <a:solidFill>
                  <a:srgbClr val="FFC000"/>
                </a:solidFill>
                <a:latin typeface="Bodoni MT" panose="02070603080606020203" pitchFamily="18" charset="0"/>
              </a:rPr>
              <a:t>Window 2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1) Categories of Gun Violence</a:t>
            </a:r>
          </a:p>
          <a:p>
            <a:pPr algn="ctr"/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&gt; User can use slider to select top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     N categories</a:t>
            </a:r>
          </a:p>
          <a:p>
            <a:endParaRPr lang="en-AU" b="1" u="sng" dirty="0">
              <a:solidFill>
                <a:srgbClr val="FFC00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53537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16979DE-0D8B-47D7-8594-CE88D861E13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33708" y="0"/>
            <a:ext cx="6277433" cy="6846844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AFD0CDA-0DF8-4397-A397-C4ED91C5F738}"/>
              </a:ext>
            </a:extLst>
          </p:cNvPr>
          <p:cNvSpPr/>
          <p:nvPr/>
        </p:nvSpPr>
        <p:spPr>
          <a:xfrm>
            <a:off x="7311141" y="11156"/>
            <a:ext cx="3947604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latin typeface="Bodoni MT" panose="02070603080606020203" pitchFamily="18" charset="0"/>
              </a:rPr>
              <a:t>Sheet 4</a:t>
            </a:r>
          </a:p>
          <a:p>
            <a:r>
              <a:rPr lang="en-AU" b="1" u="sng" dirty="0">
                <a:solidFill>
                  <a:srgbClr val="FFC000"/>
                </a:solidFill>
                <a:latin typeface="Bodoni MT" panose="02070603080606020203" pitchFamily="18" charset="0"/>
              </a:rPr>
              <a:t>Window 1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1) Incidents per 100K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&gt; User has the option to select Year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    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2)Level of Strictness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&gt; By clicking on the check box    </a:t>
            </a:r>
          </a:p>
          <a:p>
            <a:endParaRPr lang="en-AU" dirty="0">
              <a:solidFill>
                <a:srgbClr val="FFC000"/>
              </a:solidFill>
              <a:latin typeface="Bodoni MT" panose="02070603080606020203" pitchFamily="18" charset="0"/>
            </a:endParaRP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3)Type of gun Law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&gt; By selecting from the drop down    </a:t>
            </a:r>
          </a:p>
          <a:p>
            <a:endParaRPr lang="en-AU" dirty="0">
              <a:solidFill>
                <a:srgbClr val="FFC000"/>
              </a:solidFill>
              <a:latin typeface="Bodoni MT" panose="02070603080606020203" pitchFamily="18" charset="0"/>
            </a:endParaRPr>
          </a:p>
          <a:p>
            <a:r>
              <a:rPr lang="en-AU" b="1" u="sng" dirty="0">
                <a:solidFill>
                  <a:srgbClr val="FFC000"/>
                </a:solidFill>
                <a:latin typeface="Bodoni MT" panose="02070603080606020203" pitchFamily="18" charset="0"/>
              </a:rPr>
              <a:t>Window 2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1) Categories of Gun Violence</a:t>
            </a:r>
          </a:p>
          <a:p>
            <a:pPr algn="ctr"/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&gt; User can use slider to select top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     N categories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&gt;Only accidents and non-violent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  incidents</a:t>
            </a:r>
          </a:p>
          <a:p>
            <a:endParaRPr lang="en-AU" dirty="0">
              <a:solidFill>
                <a:srgbClr val="FFC000"/>
              </a:solidFill>
              <a:latin typeface="Bodoni MT" panose="02070603080606020203" pitchFamily="18" charset="0"/>
            </a:endParaRPr>
          </a:p>
          <a:p>
            <a:r>
              <a:rPr lang="en-AU" b="1" u="sng" dirty="0">
                <a:solidFill>
                  <a:srgbClr val="FFC000"/>
                </a:solidFill>
                <a:latin typeface="Bodoni MT" panose="02070603080606020203" pitchFamily="18" charset="0"/>
              </a:rPr>
              <a:t>Window 3</a:t>
            </a:r>
          </a:p>
          <a:p>
            <a:pPr marL="342900" indent="-342900">
              <a:buAutoNum type="arabicParenR"/>
            </a:pPr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Bubble Map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      &gt; </a:t>
            </a:r>
            <a:r>
              <a:rPr lang="en-AU" dirty="0" err="1">
                <a:solidFill>
                  <a:srgbClr val="FFC000"/>
                </a:solidFill>
                <a:latin typeface="Bodoni MT" panose="02070603080606020203" pitchFamily="18" charset="0"/>
              </a:rPr>
              <a:t>Terroist</a:t>
            </a:r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/Drug/Gang</a:t>
            </a:r>
          </a:p>
        </p:txBody>
      </p:sp>
    </p:spTree>
    <p:extLst>
      <p:ext uri="{BB962C8B-B14F-4D97-AF65-F5344CB8AC3E}">
        <p14:creationId xmlns:p14="http://schemas.microsoft.com/office/powerpoint/2010/main" val="37432939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C1B7FED0-B7E4-4C52-ACAC-A2D6E4F1E84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3707" y="46462"/>
            <a:ext cx="6307435" cy="6765076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CA91EA74-ADFD-4BD8-AE60-9E621F10866D}"/>
              </a:ext>
            </a:extLst>
          </p:cNvPr>
          <p:cNvSpPr/>
          <p:nvPr/>
        </p:nvSpPr>
        <p:spPr>
          <a:xfrm>
            <a:off x="7311143" y="0"/>
            <a:ext cx="4025642" cy="26468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AU" sz="4000" dirty="0">
                <a:latin typeface="Bodoni MT" panose="02070603080606020203" pitchFamily="18" charset="0"/>
              </a:rPr>
              <a:t>Sheet 5</a:t>
            </a:r>
          </a:p>
          <a:p>
            <a:r>
              <a:rPr lang="en-AU" dirty="0">
                <a:solidFill>
                  <a:srgbClr val="FFC000"/>
                </a:solidFill>
                <a:latin typeface="Bodoni MT" panose="02070603080606020203" pitchFamily="18" charset="0"/>
              </a:rPr>
              <a:t>Same as Sheet 4 but the graphs are inter active . On hovering over them additional information is provided. If specific value of number of incidents are required it can be found by hovering over the incidents choropleth.</a:t>
            </a:r>
          </a:p>
          <a:p>
            <a:endParaRPr lang="en-AU" dirty="0">
              <a:solidFill>
                <a:srgbClr val="FFC000"/>
              </a:solidFill>
              <a:latin typeface="Bodoni MT" panose="020706030806060202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411890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adison">
  <a:themeElements>
    <a:clrScheme name="Madison">
      <a:dk1>
        <a:sysClr val="windowText" lastClr="000000"/>
      </a:dk1>
      <a:lt1>
        <a:sysClr val="window" lastClr="FFFFFF"/>
      </a:lt1>
      <a:dk2>
        <a:srgbClr val="1F282E"/>
      </a:dk2>
      <a:lt2>
        <a:srgbClr val="C2F5FC"/>
      </a:lt2>
      <a:accent1>
        <a:srgbClr val="4091F3"/>
      </a:accent1>
      <a:accent2>
        <a:srgbClr val="8BBCF1"/>
      </a:accent2>
      <a:accent3>
        <a:srgbClr val="CB6A6A"/>
      </a:accent3>
      <a:accent4>
        <a:srgbClr val="C567AF"/>
      </a:accent4>
      <a:accent5>
        <a:srgbClr val="A684F9"/>
      </a:accent5>
      <a:accent6>
        <a:srgbClr val="A9ACEE"/>
      </a:accent6>
      <a:hlink>
        <a:srgbClr val="6D9CC5"/>
      </a:hlink>
      <a:folHlink>
        <a:srgbClr val="6D82A0"/>
      </a:folHlink>
    </a:clrScheme>
    <a:fontScheme name="Madison">
      <a:maj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Madison">
      <a:fillStyleLst>
        <a:solidFill>
          <a:schemeClr val="phClr"/>
        </a:solidFill>
        <a:gradFill rotWithShape="1">
          <a:gsLst>
            <a:gs pos="0">
              <a:schemeClr val="phClr">
                <a:tint val="48000"/>
                <a:alpha val="88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4000"/>
                <a:satMod val="130000"/>
                <a:lumMod val="92000"/>
              </a:schemeClr>
            </a:gs>
            <a:gs pos="100000">
              <a:schemeClr val="phClr">
                <a:shade val="76000"/>
                <a:satMod val="130000"/>
                <a:lumMod val="88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dison" id="{025CB5FB-2DD3-45EE-B6F0-CC461540EB19}" vid="{178B2DAB-5DDE-4060-A857-D2E1CDA9250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TM16401375[[fn=Madison]]</Template>
  <TotalTime>147</TotalTime>
  <Words>363</Words>
  <Application>Microsoft Office PowerPoint</Application>
  <PresentationFormat>Widescreen</PresentationFormat>
  <Paragraphs>68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Bodoni MT</vt:lpstr>
      <vt:lpstr>MS Shell Dlg 2</vt:lpstr>
      <vt:lpstr>Wingdings</vt:lpstr>
      <vt:lpstr>Wingdings 3</vt:lpstr>
      <vt:lpstr>Madison</vt:lpstr>
      <vt:lpstr>The Gun Debate: Are Gun Laws Effective at reducing Gun Violence?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Lavi Samuel Rao</dc:creator>
  <cp:lastModifiedBy>Lavi Samuel Rao</cp:lastModifiedBy>
  <cp:revision>10</cp:revision>
  <dcterms:created xsi:type="dcterms:W3CDTF">2020-06-10T03:55:57Z</dcterms:created>
  <dcterms:modified xsi:type="dcterms:W3CDTF">2020-06-10T08:53:17Z</dcterms:modified>
</cp:coreProperties>
</file>